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9" r:id="rId3"/>
    <p:sldId id="293" r:id="rId4"/>
    <p:sldId id="294" r:id="rId5"/>
    <p:sldId id="292" r:id="rId6"/>
    <p:sldId id="300" r:id="rId7"/>
    <p:sldId id="302" r:id="rId8"/>
    <p:sldId id="295" r:id="rId9"/>
    <p:sldId id="296" r:id="rId10"/>
    <p:sldId id="262" r:id="rId11"/>
    <p:sldId id="297" r:id="rId12"/>
    <p:sldId id="298" r:id="rId13"/>
    <p:sldId id="299" r:id="rId14"/>
    <p:sldId id="272" r:id="rId15"/>
    <p:sldId id="301" r:id="rId16"/>
    <p:sldId id="29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9A8211A-08A1-433D-BAD8-C3D44ADEAE67}">
          <p14:sldIdLst>
            <p14:sldId id="257"/>
          </p14:sldIdLst>
        </p14:section>
        <p14:section name="Untitled Section" id="{E0804F98-AE5F-441F-9018-A215231B91DF}">
          <p14:sldIdLst>
            <p14:sldId id="259"/>
            <p14:sldId id="293"/>
            <p14:sldId id="294"/>
            <p14:sldId id="292"/>
            <p14:sldId id="300"/>
            <p14:sldId id="302"/>
            <p14:sldId id="295"/>
            <p14:sldId id="296"/>
            <p14:sldId id="262"/>
            <p14:sldId id="297"/>
            <p14:sldId id="298"/>
            <p14:sldId id="299"/>
            <p14:sldId id="272"/>
            <p14:sldId id="301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506" autoAdjust="0"/>
  </p:normalViewPr>
  <p:slideViewPr>
    <p:cSldViewPr>
      <p:cViewPr varScale="1">
        <p:scale>
          <a:sx n="55" d="100"/>
          <a:sy n="55" d="100"/>
        </p:scale>
        <p:origin x="18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6CC5C-ABFE-4915-86FD-DDDDD473D896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BC220-162A-441F-9608-2E0415FE3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88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C19B1F-FA33-4556-A08B-EA4E9C2CF10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6600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5728F7-341E-4C7C-AD33-A60D9FE0F99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72222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5728F7-341E-4C7C-AD33-A60D9FE0F99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3228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5728F7-341E-4C7C-AD33-A60D9FE0F99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3616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5728F7-341E-4C7C-AD33-A60D9FE0F99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4711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5728F7-341E-4C7C-AD33-A60D9FE0F99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0087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5728F7-341E-4C7C-AD33-A60D9FE0F99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51228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5728F7-341E-4C7C-AD33-A60D9FE0F99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8041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5728F7-341E-4C7C-AD33-A60D9FE0F99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1386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5728F7-341E-4C7C-AD33-A60D9FE0F99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3191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5728F7-341E-4C7C-AD33-A60D9FE0F99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8332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5728F7-341E-4C7C-AD33-A60D9FE0F99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13852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5728F7-341E-4C7C-AD33-A60D9FE0F99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2253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5728F7-341E-4C7C-AD33-A60D9FE0F99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Full List: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529DBE"/>
                </a:solidFill>
              </a:rPr>
              <a:t>NSCHC Policy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529DBE"/>
                </a:solidFill>
              </a:rPr>
              <a:t>Prohibited Activities Policy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529DBE"/>
                </a:solidFill>
              </a:rPr>
              <a:t>Member Timekeeping Policy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529DBE"/>
                </a:solidFill>
              </a:rPr>
              <a:t>Member Safety Policy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529DBE"/>
                </a:solidFill>
              </a:rPr>
              <a:t>Member Training Policy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529DBE"/>
                </a:solidFill>
              </a:rPr>
              <a:t>Site Supervisor Training Policy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529DBE"/>
                </a:solidFill>
              </a:rPr>
              <a:t>Member File Audit Policy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529DBE"/>
                </a:solidFill>
              </a:rPr>
              <a:t>Member Disciplinary/Grievance Policy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529DBE"/>
                </a:solidFill>
              </a:rPr>
              <a:t>GED Support Services Policy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529DBE"/>
                </a:solidFill>
              </a:rPr>
              <a:t>Non-Discrimination Policy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529DBE"/>
                </a:solidFill>
              </a:rPr>
              <a:t>Civic Engagement Policy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529DBE"/>
                </a:solidFill>
              </a:rPr>
              <a:t>Enrollment/Exit/Service Site Location Cycle Time Policy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529DBE"/>
                </a:solidFill>
              </a:rPr>
              <a:t>Tutoring Policy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529DBE"/>
                </a:solidFill>
              </a:rPr>
              <a:t>Branding Policy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529DBE"/>
                </a:solidFill>
              </a:rPr>
              <a:t>Non-Duplication/Non-Displacement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529DBE"/>
                </a:solidFill>
              </a:rPr>
              <a:t>Member Service Agreement</a:t>
            </a:r>
            <a:r>
              <a:rPr lang="en-US" sz="1200" baseline="0" dirty="0" smtClean="0">
                <a:solidFill>
                  <a:srgbClr val="529DBE"/>
                </a:solidFill>
              </a:rPr>
              <a:t> / Position Description Policy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 baseline="0" dirty="0" smtClean="0">
                <a:solidFill>
                  <a:srgbClr val="529DBE"/>
                </a:solidFill>
              </a:rPr>
              <a:t>Fundraising Policy</a:t>
            </a:r>
            <a:endParaRPr lang="en-US" sz="1200" dirty="0" smtClean="0">
              <a:solidFill>
                <a:srgbClr val="529DBE"/>
              </a:solidFill>
            </a:endParaRP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3316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5728F7-341E-4C7C-AD33-A60D9FE0F99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2162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5728F7-341E-4C7C-AD33-A60D9FE0F99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2586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25AAD-9869-46FD-BF89-F29B8DFE9E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762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43238-7108-4375-9264-4CFEAF122B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78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647700"/>
            <a:ext cx="2076450" cy="537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47700"/>
            <a:ext cx="6076950" cy="537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C751B-B944-4B0E-92E0-B9D375CD0D9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4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EE62B-8A5D-41D8-A5A8-7E36069CA2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B26AB-EC8D-4C02-8489-37B9D9AF43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42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F829B-C069-4C63-8FCC-AA5B1D826C6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647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0FBA1-D1D6-4957-9F4D-9642A2F1AB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71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4724F-F581-4DF8-A52F-7A466288D2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B8B46-9171-43CE-BC0A-7354129EFC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71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34EAF-BF5D-41DE-BEA8-F52240E422D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313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F7276-B38A-4206-AEA6-F4F8CCAFFFA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005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6477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D420EC3-1CAB-48BE-9BAA-710C4CBD3D2C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Helvetica" pitchFamily="-32" charset="0"/>
          <a:ea typeface="ＭＳ Ｐゴシック" pitchFamily="-32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Helvetica" pitchFamily="-32" charset="0"/>
          <a:ea typeface="ＭＳ Ｐゴシック" pitchFamily="-32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Helvetica" pitchFamily="-32" charset="0"/>
          <a:ea typeface="ＭＳ Ｐゴシック" pitchFamily="-32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Helvetica" pitchFamily="-32" charset="0"/>
          <a:ea typeface="ＭＳ Ｐゴシック" pitchFamily="-32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Helvetica" pitchFamily="-32" charset="0"/>
          <a:ea typeface="ＭＳ Ｐゴシック" pitchFamily="-32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Helvetica" pitchFamily="-32" charset="0"/>
          <a:ea typeface="ＭＳ Ｐゴシック" pitchFamily="-32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Helvetica" pitchFamily="-32" charset="0"/>
          <a:ea typeface="ＭＳ Ｐゴシック" pitchFamily="-32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Helvetica" pitchFamily="-32" charset="0"/>
          <a:ea typeface="ＭＳ Ｐゴシック" pitchFamily="-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FF99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529DBE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29DBE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29DBE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529DBE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529DBE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529DBE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529DBE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529DB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B802A-BAF8-4451-A3E8-6F84BD109C12}" type="slidenum">
              <a:rPr lang="en-US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4572000"/>
            <a:ext cx="8305800" cy="17526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accent3"/>
                </a:solidFill>
                <a:latin typeface="Arial" charset="0"/>
              </a:rPr>
              <a:t>Ghost Story:</a:t>
            </a:r>
          </a:p>
          <a:p>
            <a:pPr>
              <a:defRPr/>
            </a:pPr>
            <a:r>
              <a:rPr lang="en-US" sz="3200" b="1" dirty="0" smtClean="0">
                <a:solidFill>
                  <a:schemeClr val="accent3"/>
                </a:solidFill>
                <a:latin typeface="Arial" charset="0"/>
              </a:rPr>
              <a:t>Writing Effective Policies &amp; Procedures</a:t>
            </a:r>
          </a:p>
          <a:p>
            <a:pPr>
              <a:defRPr/>
            </a:pPr>
            <a:r>
              <a:rPr lang="en-US" sz="2600" i="1" dirty="0" smtClean="0">
                <a:solidFill>
                  <a:schemeClr val="accent3"/>
                </a:solidFill>
                <a:latin typeface="Arial" charset="0"/>
              </a:rPr>
              <a:t>Emily Steinberg &amp; Betty Jo Schafer</a:t>
            </a:r>
          </a:p>
        </p:txBody>
      </p:sp>
    </p:spTree>
    <p:extLst>
      <p:ext uri="{BB962C8B-B14F-4D97-AF65-F5344CB8AC3E}">
        <p14:creationId xmlns:p14="http://schemas.microsoft.com/office/powerpoint/2010/main" val="250776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368C4-955E-4B05-AE15-EF39BD9F5A81}" type="slidenum">
              <a:rPr lang="en-US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6324600" cy="5105400"/>
          </a:xfrm>
        </p:spPr>
        <p:txBody>
          <a:bodyPr/>
          <a:lstStyle/>
          <a:p>
            <a:pPr algn="l"/>
            <a:r>
              <a:rPr lang="en-US" dirty="0" smtClean="0"/>
              <a:t>Characteristics of Narrative Writing?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29DBE"/>
                </a:solidFill>
              </a:rPr>
              <a:t>Creative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29DBE"/>
                </a:solidFill>
              </a:rPr>
              <a:t>Entertaining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29DBE"/>
                </a:solidFill>
              </a:rPr>
              <a:t>Can be ambiguous, implied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29DBE"/>
                </a:solidFill>
              </a:rPr>
              <a:t>Can be wordy, lengthy</a:t>
            </a:r>
            <a:endParaRPr lang="en-US" sz="2000" dirty="0"/>
          </a:p>
          <a:p>
            <a:pPr algn="l"/>
            <a:endParaRPr lang="en-US" sz="800" dirty="0" smtClean="0"/>
          </a:p>
          <a:p>
            <a:pPr algn="l"/>
            <a:endParaRPr lang="en-US" sz="800" dirty="0"/>
          </a:p>
          <a:p>
            <a:pPr algn="l"/>
            <a:endParaRPr lang="en-US" sz="800" dirty="0" smtClean="0"/>
          </a:p>
          <a:p>
            <a:pPr algn="l"/>
            <a:endParaRPr lang="en-US" sz="800" dirty="0"/>
          </a:p>
          <a:p>
            <a:pPr algn="l"/>
            <a:endParaRPr lang="en-US" sz="800" dirty="0" smtClean="0"/>
          </a:p>
          <a:p>
            <a:pPr algn="l"/>
            <a:endParaRPr lang="en-US" sz="800" dirty="0" smtClean="0"/>
          </a:p>
          <a:p>
            <a:pPr algn="l"/>
            <a:r>
              <a:rPr lang="en-US" dirty="0" smtClean="0"/>
              <a:t>Characteristics of Technical Writing?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29DBE"/>
                </a:solidFill>
              </a:rPr>
              <a:t>Instructional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29DBE"/>
                </a:solidFill>
              </a:rPr>
              <a:t>Specific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29DBE"/>
                </a:solidFill>
              </a:rPr>
              <a:t>Factual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29DBE"/>
                </a:solidFill>
              </a:rPr>
              <a:t>Concise</a:t>
            </a:r>
            <a:endParaRPr lang="en-US" sz="2000" dirty="0"/>
          </a:p>
          <a:p>
            <a:pPr algn="l"/>
            <a:endParaRPr lang="en-US" dirty="0" smtClean="0"/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3086100" y="533400"/>
            <a:ext cx="601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9pPr>
          </a:lstStyle>
          <a:p>
            <a:pPr eaLnBrk="1" hangingPunct="1"/>
            <a:r>
              <a:rPr lang="en-US" sz="2800" b="1" kern="0" dirty="0">
                <a:solidFill>
                  <a:srgbClr val="FFFFFF"/>
                </a:solidFill>
              </a:rPr>
              <a:t>Technical </a:t>
            </a:r>
            <a:r>
              <a:rPr lang="en-US" sz="2800" b="1" kern="0" dirty="0" smtClean="0">
                <a:solidFill>
                  <a:srgbClr val="FFFFFF"/>
                </a:solidFill>
              </a:rPr>
              <a:t>Writing Hints</a:t>
            </a:r>
            <a:endParaRPr lang="en-US" sz="2800" b="1" kern="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426" y="2057400"/>
            <a:ext cx="3041374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1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368C4-955E-4B05-AE15-EF39BD9F5A81}" type="slidenum">
              <a:rPr lang="en-US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6324600" cy="4648200"/>
          </a:xfrm>
        </p:spPr>
        <p:txBody>
          <a:bodyPr/>
          <a:lstStyle/>
          <a:p>
            <a:pPr algn="l"/>
            <a:r>
              <a:rPr lang="en-US" dirty="0" smtClean="0"/>
              <a:t>What to Avoid in P&amp;Ps</a:t>
            </a:r>
          </a:p>
          <a:p>
            <a:pPr algn="l"/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29DBE"/>
                </a:solidFill>
              </a:rPr>
              <a:t>Absolutes (“always,” “never”)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29DBE"/>
                </a:solidFill>
              </a:rPr>
              <a:t>Negative phrasing (“Don’ts”)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29DBE"/>
                </a:solidFill>
              </a:rPr>
              <a:t>Double </a:t>
            </a:r>
            <a:r>
              <a:rPr lang="en-US" sz="2000" dirty="0" smtClean="0">
                <a:solidFill>
                  <a:srgbClr val="529DBE"/>
                </a:solidFill>
              </a:rPr>
              <a:t>negatives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29DBE"/>
                </a:solidFill>
              </a:rPr>
              <a:t>Harsh language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29DBE"/>
                </a:solidFill>
              </a:rPr>
              <a:t>Personal language (“we,” “you”, “they”)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29DBE"/>
                </a:solidFill>
              </a:rPr>
              <a:t>Assumptive or presumptive language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29DBE"/>
                </a:solidFill>
              </a:rPr>
              <a:t>Vague language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29DBE"/>
                </a:solidFill>
              </a:rPr>
              <a:t>Casual language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29DBE"/>
                </a:solidFill>
              </a:rPr>
              <a:t>Condescending or judgmental language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529DBE"/>
              </a:solidFill>
            </a:endParaRPr>
          </a:p>
          <a:p>
            <a:pPr algn="l"/>
            <a:endParaRPr lang="en-US" sz="800" dirty="0" smtClean="0"/>
          </a:p>
          <a:p>
            <a:pPr algn="l"/>
            <a:endParaRPr lang="en-US" sz="800" dirty="0"/>
          </a:p>
          <a:p>
            <a:pPr algn="l"/>
            <a:endParaRPr lang="en-US" sz="800" dirty="0" smtClean="0"/>
          </a:p>
          <a:p>
            <a:pPr algn="l"/>
            <a:endParaRPr lang="en-US" sz="800" dirty="0"/>
          </a:p>
          <a:p>
            <a:pPr algn="l"/>
            <a:endParaRPr lang="en-US" sz="800" dirty="0" smtClean="0"/>
          </a:p>
          <a:p>
            <a:pPr algn="l"/>
            <a:endParaRPr lang="en-US" sz="800" dirty="0" smtClean="0"/>
          </a:p>
          <a:p>
            <a:pPr algn="l"/>
            <a:endParaRPr lang="en-US" dirty="0" smtClean="0"/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3086100" y="533400"/>
            <a:ext cx="601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9pPr>
          </a:lstStyle>
          <a:p>
            <a:pPr eaLnBrk="1" hangingPunct="1"/>
            <a:r>
              <a:rPr lang="en-US" sz="2800" b="1" kern="0" dirty="0">
                <a:solidFill>
                  <a:srgbClr val="FFFFFF"/>
                </a:solidFill>
              </a:rPr>
              <a:t>Technical </a:t>
            </a:r>
            <a:r>
              <a:rPr lang="en-US" sz="2800" b="1" kern="0" dirty="0" smtClean="0">
                <a:solidFill>
                  <a:srgbClr val="FFFFFF"/>
                </a:solidFill>
              </a:rPr>
              <a:t>Writing Hints</a:t>
            </a:r>
            <a:endParaRPr lang="en-US" sz="2800" b="1" kern="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426" y="2057400"/>
            <a:ext cx="3041374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6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368C4-955E-4B05-AE15-EF39BD9F5A81}" type="slidenum">
              <a:rPr lang="en-US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8229600" cy="4724400"/>
          </a:xfrm>
        </p:spPr>
        <p:txBody>
          <a:bodyPr/>
          <a:lstStyle/>
          <a:p>
            <a:pPr algn="l"/>
            <a:r>
              <a:rPr lang="en-US" dirty="0" smtClean="0"/>
              <a:t>What is wrong with these examples?</a:t>
            </a:r>
          </a:p>
          <a:p>
            <a:pPr algn="l"/>
            <a:endParaRPr lang="en-US" sz="1050" dirty="0" smtClean="0"/>
          </a:p>
          <a:p>
            <a:pPr marL="457200" indent="-457200" algn="l">
              <a:buFont typeface="+mj-lt"/>
              <a:buAutoNum type="arabicParenR"/>
            </a:pPr>
            <a:r>
              <a:rPr lang="en-US" sz="2000" dirty="0" smtClean="0">
                <a:solidFill>
                  <a:srgbClr val="529DBE"/>
                </a:solidFill>
              </a:rPr>
              <a:t>For privacy reasons, employees should not try to gain access to another associate’s email messages without that employee’s express written permission.</a:t>
            </a:r>
          </a:p>
          <a:p>
            <a:pPr lvl="1" algn="l"/>
            <a:r>
              <a:rPr lang="en-US" sz="1600" dirty="0" smtClean="0">
                <a:solidFill>
                  <a:srgbClr val="FF9900"/>
                </a:solidFill>
              </a:rPr>
              <a:t>Negative tone. Double negatives used (not, without). Confusing and vague.</a:t>
            </a:r>
          </a:p>
          <a:p>
            <a:pPr lvl="1" algn="l"/>
            <a:endParaRPr lang="en-US" sz="1600" dirty="0" smtClean="0">
              <a:solidFill>
                <a:srgbClr val="FF9900"/>
              </a:solidFill>
            </a:endParaRPr>
          </a:p>
          <a:p>
            <a:pPr marL="457200" indent="-457200" algn="l">
              <a:buFont typeface="+mj-lt"/>
              <a:buAutoNum type="arabicParenR"/>
            </a:pPr>
            <a:r>
              <a:rPr lang="en-US" sz="2000" dirty="0" smtClean="0">
                <a:solidFill>
                  <a:srgbClr val="529DBE"/>
                </a:solidFill>
              </a:rPr>
              <a:t>Employees may not exceed the allotted break time. Violators will be strictly disciplined.</a:t>
            </a:r>
          </a:p>
          <a:p>
            <a:pPr lvl="1" algn="l"/>
            <a:r>
              <a:rPr lang="en-US" sz="1600" dirty="0" smtClean="0">
                <a:solidFill>
                  <a:srgbClr val="FF9900"/>
                </a:solidFill>
              </a:rPr>
              <a:t>Negative, vague, unclear, harsh.</a:t>
            </a:r>
          </a:p>
          <a:p>
            <a:pPr marL="457200" indent="-457200" algn="l">
              <a:buFont typeface="+mj-lt"/>
              <a:buAutoNum type="arabicParenR"/>
            </a:pPr>
            <a:endParaRPr lang="en-US" sz="2000" dirty="0">
              <a:solidFill>
                <a:srgbClr val="529DBE"/>
              </a:solidFill>
            </a:endParaRPr>
          </a:p>
          <a:p>
            <a:pPr marL="457200" indent="-457200" algn="l">
              <a:buFont typeface="+mj-lt"/>
              <a:buAutoNum type="arabicParenR"/>
            </a:pPr>
            <a:r>
              <a:rPr lang="en-US" sz="2000" dirty="0" smtClean="0">
                <a:solidFill>
                  <a:srgbClr val="529DBE"/>
                </a:solidFill>
              </a:rPr>
              <a:t>We never give refunds. We always just apply a credit.</a:t>
            </a:r>
          </a:p>
          <a:p>
            <a:pPr lvl="1" algn="l"/>
            <a:r>
              <a:rPr lang="en-US" sz="1600" dirty="0" smtClean="0">
                <a:solidFill>
                  <a:srgbClr val="FF9900"/>
                </a:solidFill>
              </a:rPr>
              <a:t>Absolute. Negative. Casual, dismissive tone.</a:t>
            </a:r>
          </a:p>
          <a:p>
            <a:pPr marL="457200" indent="-457200" algn="l">
              <a:buFont typeface="+mj-lt"/>
              <a:buAutoNum type="arabicParenR"/>
            </a:pPr>
            <a:endParaRPr lang="en-US" sz="2000" dirty="0" smtClean="0">
              <a:solidFill>
                <a:srgbClr val="529DBE"/>
              </a:solidFill>
            </a:endParaRPr>
          </a:p>
          <a:p>
            <a:pPr algn="l"/>
            <a:endParaRPr lang="en-US" sz="2000" dirty="0" smtClean="0">
              <a:solidFill>
                <a:srgbClr val="529DBE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529DBE"/>
              </a:solidFill>
            </a:endParaRPr>
          </a:p>
          <a:p>
            <a:pPr algn="l"/>
            <a:endParaRPr lang="en-US" sz="800" dirty="0" smtClean="0"/>
          </a:p>
          <a:p>
            <a:pPr algn="l"/>
            <a:endParaRPr lang="en-US" sz="800" dirty="0"/>
          </a:p>
          <a:p>
            <a:pPr algn="l"/>
            <a:endParaRPr lang="en-US" sz="800" dirty="0" smtClean="0"/>
          </a:p>
          <a:p>
            <a:pPr algn="l"/>
            <a:endParaRPr lang="en-US" sz="800" dirty="0"/>
          </a:p>
          <a:p>
            <a:pPr algn="l"/>
            <a:endParaRPr lang="en-US" sz="800" dirty="0" smtClean="0"/>
          </a:p>
          <a:p>
            <a:pPr algn="l"/>
            <a:endParaRPr lang="en-US" sz="800" dirty="0" smtClean="0"/>
          </a:p>
          <a:p>
            <a:pPr algn="l"/>
            <a:endParaRPr lang="en-US" dirty="0" smtClean="0"/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3086100" y="533400"/>
            <a:ext cx="601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9pPr>
          </a:lstStyle>
          <a:p>
            <a:pPr eaLnBrk="1" hangingPunct="1"/>
            <a:r>
              <a:rPr lang="en-US" sz="2800" b="1" kern="0" dirty="0">
                <a:solidFill>
                  <a:srgbClr val="FFFFFF"/>
                </a:solidFill>
              </a:rPr>
              <a:t>Technical </a:t>
            </a:r>
            <a:r>
              <a:rPr lang="en-US" sz="2800" b="1" kern="0" dirty="0" smtClean="0">
                <a:solidFill>
                  <a:srgbClr val="FFFFFF"/>
                </a:solidFill>
              </a:rPr>
              <a:t>Writing Hints</a:t>
            </a:r>
            <a:endParaRPr lang="en-US" sz="2800" b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7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368C4-955E-4B05-AE15-EF39BD9F5A81}" type="slidenum">
              <a:rPr lang="en-US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1371600"/>
            <a:ext cx="8229600" cy="5029200"/>
          </a:xfrm>
        </p:spPr>
        <p:txBody>
          <a:bodyPr/>
          <a:lstStyle/>
          <a:p>
            <a:pPr algn="l"/>
            <a:r>
              <a:rPr lang="en-US" dirty="0" smtClean="0"/>
              <a:t>Be a word miser! Eliminate any words that do not add clarity or substance.</a:t>
            </a:r>
          </a:p>
          <a:p>
            <a:pPr algn="l"/>
            <a:endParaRPr lang="en-US" sz="1050" dirty="0" smtClean="0"/>
          </a:p>
          <a:p>
            <a:pPr marL="457200" indent="-457200" algn="l">
              <a:buFont typeface="+mj-lt"/>
              <a:buAutoNum type="arabicParenR"/>
            </a:pPr>
            <a:r>
              <a:rPr lang="en-US" sz="2000" dirty="0" smtClean="0">
                <a:solidFill>
                  <a:srgbClr val="529DBE"/>
                </a:solidFill>
              </a:rPr>
              <a:t>Dump fancy language.</a:t>
            </a:r>
          </a:p>
          <a:p>
            <a:pPr lvl="1" algn="l"/>
            <a:r>
              <a:rPr lang="en-US" sz="1600" i="1" dirty="0" smtClean="0">
                <a:solidFill>
                  <a:srgbClr val="FF9900"/>
                </a:solidFill>
              </a:rPr>
              <a:t>At this point in time it is thought that… vs. The company believes….</a:t>
            </a:r>
          </a:p>
          <a:p>
            <a:pPr lvl="1" algn="l"/>
            <a:endParaRPr lang="en-US" sz="1000" dirty="0" smtClean="0">
              <a:solidFill>
                <a:srgbClr val="FF9900"/>
              </a:solidFill>
            </a:endParaRPr>
          </a:p>
          <a:p>
            <a:pPr marL="457200" indent="-457200" algn="l">
              <a:buFont typeface="+mj-lt"/>
              <a:buAutoNum type="arabicParenR"/>
            </a:pPr>
            <a:r>
              <a:rPr lang="en-US" sz="2000" dirty="0" smtClean="0">
                <a:solidFill>
                  <a:srgbClr val="529DBE"/>
                </a:solidFill>
              </a:rPr>
              <a:t>Dump the flab.</a:t>
            </a:r>
          </a:p>
          <a:p>
            <a:pPr lvl="1" algn="l"/>
            <a:r>
              <a:rPr lang="en-US" sz="1600" i="1" dirty="0" smtClean="0">
                <a:solidFill>
                  <a:srgbClr val="FF9900"/>
                </a:solidFill>
              </a:rPr>
              <a:t>In accordance with our policy… vs</a:t>
            </a:r>
            <a:r>
              <a:rPr lang="en-US" sz="1600" i="1" dirty="0">
                <a:solidFill>
                  <a:srgbClr val="FF9900"/>
                </a:solidFill>
              </a:rPr>
              <a:t>. </a:t>
            </a:r>
            <a:r>
              <a:rPr lang="en-US" sz="1600" i="1" dirty="0" smtClean="0">
                <a:solidFill>
                  <a:srgbClr val="FF9900"/>
                </a:solidFill>
              </a:rPr>
              <a:t>Our policy is….</a:t>
            </a:r>
            <a:endParaRPr lang="en-US" sz="1600" i="1" dirty="0">
              <a:solidFill>
                <a:srgbClr val="FF9900"/>
              </a:solidFill>
            </a:endParaRPr>
          </a:p>
          <a:p>
            <a:pPr marL="457200" indent="-457200" algn="l">
              <a:buFont typeface="+mj-lt"/>
              <a:buAutoNum type="arabicParenR"/>
            </a:pPr>
            <a:endParaRPr lang="en-US" sz="1000" dirty="0">
              <a:solidFill>
                <a:srgbClr val="529DBE"/>
              </a:solidFill>
            </a:endParaRPr>
          </a:p>
          <a:p>
            <a:pPr marL="457200" indent="-457200" algn="l">
              <a:buFont typeface="+mj-lt"/>
              <a:buAutoNum type="arabicParenR"/>
            </a:pPr>
            <a:r>
              <a:rPr lang="en-US" sz="2000" dirty="0" smtClean="0">
                <a:solidFill>
                  <a:srgbClr val="529DBE"/>
                </a:solidFill>
              </a:rPr>
              <a:t>Dump duplicative and phrases.</a:t>
            </a:r>
          </a:p>
          <a:p>
            <a:pPr lvl="1" algn="l"/>
            <a:r>
              <a:rPr lang="en-US" sz="1600" i="1" dirty="0" smtClean="0">
                <a:solidFill>
                  <a:srgbClr val="FF9900"/>
                </a:solidFill>
              </a:rPr>
              <a:t>Advance planning… </a:t>
            </a:r>
            <a:r>
              <a:rPr lang="en-US" sz="1600" i="1" dirty="0">
                <a:solidFill>
                  <a:srgbClr val="FF9900"/>
                </a:solidFill>
              </a:rPr>
              <a:t>vs. </a:t>
            </a:r>
            <a:r>
              <a:rPr lang="en-US" sz="1600" i="1" dirty="0" smtClean="0">
                <a:solidFill>
                  <a:srgbClr val="FF9900"/>
                </a:solidFill>
              </a:rPr>
              <a:t>Planning</a:t>
            </a:r>
          </a:p>
          <a:p>
            <a:pPr marL="457200" indent="-457200" algn="l">
              <a:buFont typeface="+mj-lt"/>
              <a:buAutoNum type="arabicParenR"/>
            </a:pPr>
            <a:endParaRPr lang="en-US" sz="1000" dirty="0" smtClean="0">
              <a:solidFill>
                <a:srgbClr val="529DBE"/>
              </a:solidFill>
            </a:endParaRPr>
          </a:p>
          <a:p>
            <a:pPr marL="457200" indent="-457200" algn="l">
              <a:buFont typeface="+mj-lt"/>
              <a:buAutoNum type="arabicParenR"/>
            </a:pPr>
            <a:r>
              <a:rPr lang="en-US" sz="2000" dirty="0" smtClean="0">
                <a:solidFill>
                  <a:srgbClr val="529DBE"/>
                </a:solidFill>
              </a:rPr>
              <a:t>Dump long clauses.</a:t>
            </a:r>
            <a:endParaRPr lang="en-US" sz="2000" dirty="0">
              <a:solidFill>
                <a:srgbClr val="529DBE"/>
              </a:solidFill>
            </a:endParaRPr>
          </a:p>
          <a:p>
            <a:pPr lvl="1" algn="l"/>
            <a:r>
              <a:rPr lang="en-US" sz="1600" i="1" dirty="0" smtClean="0">
                <a:solidFill>
                  <a:srgbClr val="FF9900"/>
                </a:solidFill>
              </a:rPr>
              <a:t>Use the carefully crafted end of year report that is vetted by numerous reviewers… vs</a:t>
            </a:r>
            <a:r>
              <a:rPr lang="en-US" sz="1600" i="1" dirty="0">
                <a:solidFill>
                  <a:srgbClr val="FF9900"/>
                </a:solidFill>
              </a:rPr>
              <a:t>. </a:t>
            </a:r>
            <a:r>
              <a:rPr lang="en-US" sz="1600" i="1" dirty="0" smtClean="0">
                <a:solidFill>
                  <a:srgbClr val="FF9900"/>
                </a:solidFill>
              </a:rPr>
              <a:t>Use the end of year report.</a:t>
            </a:r>
            <a:endParaRPr lang="en-US" sz="1600" i="1" dirty="0">
              <a:solidFill>
                <a:srgbClr val="FF9900"/>
              </a:solidFill>
            </a:endParaRPr>
          </a:p>
          <a:p>
            <a:pPr marL="457200" indent="-457200" algn="l">
              <a:buFont typeface="+mj-lt"/>
              <a:buAutoNum type="arabicParenR"/>
            </a:pPr>
            <a:endParaRPr lang="en-US" sz="2000" dirty="0" smtClean="0">
              <a:solidFill>
                <a:srgbClr val="529DBE"/>
              </a:solidFill>
            </a:endParaRPr>
          </a:p>
          <a:p>
            <a:pPr algn="l"/>
            <a:endParaRPr lang="en-US" sz="2000" dirty="0" smtClean="0">
              <a:solidFill>
                <a:srgbClr val="529DBE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529DBE"/>
              </a:solidFill>
            </a:endParaRPr>
          </a:p>
          <a:p>
            <a:pPr algn="l"/>
            <a:endParaRPr lang="en-US" sz="800" dirty="0" smtClean="0"/>
          </a:p>
          <a:p>
            <a:pPr algn="l"/>
            <a:endParaRPr lang="en-US" sz="800" dirty="0"/>
          </a:p>
          <a:p>
            <a:pPr algn="l"/>
            <a:endParaRPr lang="en-US" sz="800" dirty="0" smtClean="0"/>
          </a:p>
          <a:p>
            <a:pPr algn="l"/>
            <a:endParaRPr lang="en-US" sz="800" dirty="0"/>
          </a:p>
          <a:p>
            <a:pPr algn="l"/>
            <a:endParaRPr lang="en-US" sz="800" dirty="0" smtClean="0"/>
          </a:p>
          <a:p>
            <a:pPr algn="l"/>
            <a:endParaRPr lang="en-US" sz="800" dirty="0" smtClean="0"/>
          </a:p>
          <a:p>
            <a:pPr algn="l"/>
            <a:endParaRPr lang="en-US" dirty="0" smtClean="0"/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3086100" y="533400"/>
            <a:ext cx="601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9pPr>
          </a:lstStyle>
          <a:p>
            <a:pPr eaLnBrk="1" hangingPunct="1"/>
            <a:r>
              <a:rPr lang="en-US" sz="2800" b="1" kern="0" dirty="0">
                <a:solidFill>
                  <a:srgbClr val="FFFFFF"/>
                </a:solidFill>
              </a:rPr>
              <a:t>Technical </a:t>
            </a:r>
            <a:r>
              <a:rPr lang="en-US" sz="2800" b="1" kern="0" dirty="0" smtClean="0">
                <a:solidFill>
                  <a:srgbClr val="FFFFFF"/>
                </a:solidFill>
              </a:rPr>
              <a:t>Writing Hints</a:t>
            </a:r>
            <a:endParaRPr lang="en-US" sz="2800" b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5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/>
              <a:t>Action Plan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3" y="1752600"/>
            <a:ext cx="7772400" cy="4191000"/>
          </a:xfrm>
        </p:spPr>
        <p:txBody>
          <a:bodyPr/>
          <a:lstStyle/>
          <a:p>
            <a:r>
              <a:rPr lang="en-US" sz="2400" dirty="0" smtClean="0"/>
              <a:t>What are 2 specific actions you will take when you leave this training to improve your organization’s or AmeriCorps program’s Policies and Procedures?</a:t>
            </a:r>
          </a:p>
          <a:p>
            <a:endParaRPr lang="en-US" sz="2400" dirty="0"/>
          </a:p>
          <a:p>
            <a:r>
              <a:rPr lang="en-US" sz="2400" dirty="0" smtClean="0"/>
              <a:t>1.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2.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368C4-955E-4B05-AE15-EF39BD9F5A81}" type="slidenum">
              <a:rPr lang="en-US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2514600" y="614690"/>
            <a:ext cx="647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9pPr>
          </a:lstStyle>
          <a:p>
            <a:pPr algn="r" eaLnBrk="1" hangingPunct="1"/>
            <a:r>
              <a:rPr lang="en-US" sz="2800" kern="0" dirty="0" smtClean="0"/>
              <a:t>ACTION PLAN</a:t>
            </a:r>
          </a:p>
        </p:txBody>
      </p:sp>
    </p:spTree>
    <p:extLst>
      <p:ext uri="{BB962C8B-B14F-4D97-AF65-F5344CB8AC3E}">
        <p14:creationId xmlns:p14="http://schemas.microsoft.com/office/powerpoint/2010/main" val="235948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2514600" y="614690"/>
            <a:ext cx="6477000" cy="52322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Questions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368C4-955E-4B05-AE15-EF39BD9F5A81}" type="slidenum">
              <a:rPr lang="en-US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63436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29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/>
              <a:t>Closing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368C4-955E-4B05-AE15-EF39BD9F5A81}" type="slidenum">
              <a:rPr lang="en-US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1800" y="619780"/>
            <a:ext cx="2279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 smtClean="0">
                <a:solidFill>
                  <a:srgbClr val="FFFFFF"/>
                </a:solidFill>
                <a:cs typeface="+mj-cs"/>
              </a:rPr>
              <a:t>In Closing…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26" y="2309873"/>
            <a:ext cx="8194373" cy="254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2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368C4-955E-4B05-AE15-EF39BD9F5A81}" type="slidenum">
              <a:rPr lang="en-US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4547630" cy="4724400"/>
          </a:xfrm>
        </p:spPr>
        <p:txBody>
          <a:bodyPr/>
          <a:lstStyle/>
          <a:p>
            <a:pPr algn="l"/>
            <a:r>
              <a:rPr lang="en-US" dirty="0" smtClean="0"/>
              <a:t>Overview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29DBE"/>
                </a:solidFill>
              </a:rPr>
              <a:t>What are P&amp;Ps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29DBE"/>
                </a:solidFill>
              </a:rPr>
              <a:t>When &amp; why you need them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29DBE"/>
                </a:solidFill>
              </a:rPr>
              <a:t>Four stages of development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29DBE"/>
                </a:solidFill>
              </a:rPr>
              <a:t>Technical writing hints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29DBE"/>
                </a:solidFill>
              </a:rPr>
              <a:t>What to avoid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29DBE"/>
                </a:solidFill>
              </a:rPr>
              <a:t>Action Plan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529DBE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sz="2400" dirty="0" smtClean="0">
              <a:solidFill>
                <a:srgbClr val="529DBE"/>
              </a:solidFill>
            </a:endParaRPr>
          </a:p>
          <a:p>
            <a:pPr algn="l"/>
            <a:endParaRPr lang="en-US" sz="800" dirty="0" smtClean="0">
              <a:solidFill>
                <a:srgbClr val="529DBE"/>
              </a:solidFill>
            </a:endParaRPr>
          </a:p>
          <a:p>
            <a:pPr algn="l"/>
            <a:r>
              <a:rPr lang="en-US" dirty="0">
                <a:solidFill>
                  <a:srgbClr val="529DBE"/>
                </a:solidFill>
              </a:rPr>
              <a:t>	</a:t>
            </a:r>
            <a:r>
              <a:rPr lang="en-US" dirty="0" smtClean="0">
                <a:solidFill>
                  <a:srgbClr val="529DBE"/>
                </a:solidFill>
              </a:rPr>
              <a:t>			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4800600" y="548015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9pPr>
          </a:lstStyle>
          <a:p>
            <a:pPr eaLnBrk="1" hangingPunct="1"/>
            <a:r>
              <a:rPr lang="en-US" sz="2800" b="1" kern="0" dirty="0" smtClean="0">
                <a:solidFill>
                  <a:srgbClr val="FFFFFF"/>
                </a:solidFill>
              </a:rPr>
              <a:t>The Basics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829" y="1828800"/>
            <a:ext cx="3887125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729365"/>
            <a:ext cx="3557954" cy="237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5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368C4-955E-4B05-AE15-EF39BD9F5A81}" type="slidenum">
              <a:rPr lang="en-US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19200" y="1828800"/>
            <a:ext cx="7162800" cy="4038600"/>
          </a:xfrm>
        </p:spPr>
        <p:txBody>
          <a:bodyPr/>
          <a:lstStyle/>
          <a:p>
            <a:pPr algn="l"/>
            <a:r>
              <a:rPr lang="en-US" dirty="0" smtClean="0"/>
              <a:t>What are “Policies” and “Procedures”?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29DBE"/>
                </a:solidFill>
              </a:rPr>
              <a:t>What is the difference between the two?</a:t>
            </a:r>
          </a:p>
          <a:p>
            <a:pPr algn="l"/>
            <a:endParaRPr lang="en-US" sz="800" dirty="0" smtClean="0">
              <a:solidFill>
                <a:srgbClr val="529DBE"/>
              </a:solidFill>
            </a:endParaRPr>
          </a:p>
          <a:p>
            <a:pPr algn="l"/>
            <a:r>
              <a:rPr lang="en-US" dirty="0">
                <a:solidFill>
                  <a:srgbClr val="529DBE"/>
                </a:solidFill>
              </a:rPr>
              <a:t>	</a:t>
            </a:r>
            <a:r>
              <a:rPr lang="en-US" dirty="0" smtClean="0">
                <a:solidFill>
                  <a:srgbClr val="529DBE"/>
                </a:solidFill>
              </a:rPr>
              <a:t>			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4800600" y="548015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9pPr>
          </a:lstStyle>
          <a:p>
            <a:pPr eaLnBrk="1" hangingPunct="1"/>
            <a:r>
              <a:rPr lang="en-US" sz="2800" b="1" kern="0" dirty="0" smtClean="0">
                <a:solidFill>
                  <a:srgbClr val="FFFFFF"/>
                </a:solidFill>
              </a:rPr>
              <a:t>The Basics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282" y="3505200"/>
            <a:ext cx="5004318" cy="2110154"/>
          </a:xfrm>
          <a:prstGeom prst="rect">
            <a:avLst/>
          </a:prstGeom>
        </p:spPr>
      </p:pic>
      <p:sp>
        <p:nvSpPr>
          <p:cNvPr id="7" name="Line Callout 1 (Accent Bar) 6"/>
          <p:cNvSpPr/>
          <p:nvPr/>
        </p:nvSpPr>
        <p:spPr bwMode="auto">
          <a:xfrm>
            <a:off x="7492482" y="3470031"/>
            <a:ext cx="1422918" cy="612648"/>
          </a:xfrm>
          <a:prstGeom prst="accentCallout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 Why</a:t>
            </a:r>
          </a:p>
        </p:txBody>
      </p:sp>
      <p:sp>
        <p:nvSpPr>
          <p:cNvPr id="12" name="Line Callout 1 (Accent Bar) 11"/>
          <p:cNvSpPr/>
          <p:nvPr/>
        </p:nvSpPr>
        <p:spPr bwMode="auto">
          <a:xfrm>
            <a:off x="7492482" y="4805075"/>
            <a:ext cx="1422918" cy="612648"/>
          </a:xfrm>
          <a:prstGeom prst="accentCallout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 How</a:t>
            </a:r>
          </a:p>
        </p:txBody>
      </p:sp>
    </p:spTree>
    <p:extLst>
      <p:ext uri="{BB962C8B-B14F-4D97-AF65-F5344CB8AC3E}">
        <p14:creationId xmlns:p14="http://schemas.microsoft.com/office/powerpoint/2010/main" val="375331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368C4-955E-4B05-AE15-EF39BD9F5A81}" type="slidenum">
              <a:rPr lang="en-US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0" y="1752600"/>
            <a:ext cx="4191000" cy="4038600"/>
          </a:xfrm>
        </p:spPr>
        <p:txBody>
          <a:bodyPr/>
          <a:lstStyle/>
          <a:p>
            <a:pPr algn="l"/>
            <a:r>
              <a:rPr lang="en-US" dirty="0" smtClean="0"/>
              <a:t>Policies: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29DBE"/>
                </a:solidFill>
              </a:rPr>
              <a:t>Guidelines, philosophies, principles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29DBE"/>
                </a:solidFill>
              </a:rPr>
              <a:t>State a position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29DBE"/>
                </a:solidFill>
              </a:rPr>
              <a:t>Broad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29DBE"/>
                </a:solidFill>
              </a:rPr>
              <a:t>Why &amp; what</a:t>
            </a:r>
          </a:p>
          <a:p>
            <a:pPr algn="l"/>
            <a:endParaRPr lang="en-US" sz="800" dirty="0" smtClean="0">
              <a:solidFill>
                <a:srgbClr val="529DBE"/>
              </a:solidFill>
            </a:endParaRPr>
          </a:p>
          <a:p>
            <a:pPr algn="l"/>
            <a:r>
              <a:rPr lang="en-US" dirty="0">
                <a:solidFill>
                  <a:srgbClr val="529DBE"/>
                </a:solidFill>
              </a:rPr>
              <a:t>	</a:t>
            </a:r>
            <a:r>
              <a:rPr lang="en-US" dirty="0" smtClean="0">
                <a:solidFill>
                  <a:srgbClr val="529DBE"/>
                </a:solidFill>
              </a:rPr>
              <a:t>			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4267200" y="548015"/>
            <a:ext cx="464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9pPr>
          </a:lstStyle>
          <a:p>
            <a:pPr eaLnBrk="1" hangingPunct="1"/>
            <a:r>
              <a:rPr lang="en-US" sz="2800" b="1" kern="0" dirty="0" smtClean="0">
                <a:solidFill>
                  <a:srgbClr val="FFFFFF"/>
                </a:solidFill>
              </a:rPr>
              <a:t>Policies vs. Procedures</a:t>
            </a:r>
          </a:p>
        </p:txBody>
      </p:sp>
      <p:sp>
        <p:nvSpPr>
          <p:cNvPr id="8" name="Subtitle 1"/>
          <p:cNvSpPr txBox="1">
            <a:spLocks/>
          </p:cNvSpPr>
          <p:nvPr/>
        </p:nvSpPr>
        <p:spPr bwMode="auto">
          <a:xfrm>
            <a:off x="5029200" y="1735015"/>
            <a:ext cx="3657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rgbClr val="FF99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529DBE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529DBE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529DBE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529DBE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rgbClr val="529DBE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rgbClr val="529DBE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rgbClr val="529DBE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rgbClr val="529DBE"/>
                </a:solidFill>
                <a:latin typeface="+mn-lt"/>
                <a:ea typeface="+mn-ea"/>
              </a:defRPr>
            </a:lvl9pPr>
          </a:lstStyle>
          <a:p>
            <a:pPr algn="l"/>
            <a:r>
              <a:rPr lang="en-US" kern="0" dirty="0" smtClean="0"/>
              <a:t>Procedures: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rgbClr val="529DBE"/>
                </a:solidFill>
              </a:rPr>
              <a:t>Specific steps and actions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rgbClr val="529DBE"/>
                </a:solidFill>
              </a:rPr>
              <a:t>Give instructions/ protocol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rgbClr val="529DBE"/>
                </a:solidFill>
              </a:rPr>
              <a:t>Narrower, more focused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rgbClr val="529DBE"/>
                </a:solidFill>
              </a:rPr>
              <a:t>How, when, who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kern="0" dirty="0" smtClean="0">
              <a:solidFill>
                <a:srgbClr val="529DBE"/>
              </a:solidFill>
            </a:endParaRPr>
          </a:p>
          <a:p>
            <a:pPr algn="l"/>
            <a:endParaRPr lang="en-US" sz="800" kern="0" dirty="0" smtClean="0">
              <a:solidFill>
                <a:srgbClr val="529DBE"/>
              </a:solidFill>
            </a:endParaRPr>
          </a:p>
          <a:p>
            <a:pPr algn="l"/>
            <a:r>
              <a:rPr lang="en-US" kern="0" dirty="0" smtClean="0">
                <a:solidFill>
                  <a:srgbClr val="529DBE"/>
                </a:solidFill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89721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368C4-955E-4B05-AE15-EF39BD9F5A81}" type="slidenum">
              <a:rPr lang="en-US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28800"/>
            <a:ext cx="6705600" cy="4095750"/>
          </a:xfrm>
        </p:spPr>
        <p:txBody>
          <a:bodyPr/>
          <a:lstStyle/>
          <a:p>
            <a:pPr algn="l"/>
            <a:r>
              <a:rPr lang="en-US" dirty="0" smtClean="0"/>
              <a:t>Signs you need them (or to revise </a:t>
            </a:r>
            <a:r>
              <a:rPr lang="en-US" dirty="0" smtClean="0"/>
              <a:t>them): </a:t>
            </a: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29DBE"/>
                </a:solidFill>
              </a:rPr>
              <a:t>New laws/regulations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29DBE"/>
                </a:solidFill>
              </a:rPr>
              <a:t>Questions keep coming up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29DBE"/>
                </a:solidFill>
              </a:rPr>
              <a:t>Frequent errors or mistakes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29DBE"/>
                </a:solidFill>
              </a:rPr>
              <a:t>Irritation, complaints, frustration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29DBE"/>
                </a:solidFill>
              </a:rPr>
              <a:t>Confusion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29DBE"/>
                </a:solidFill>
              </a:rPr>
              <a:t>Carelessness</a:t>
            </a:r>
            <a:endParaRPr lang="en-US" sz="2400" dirty="0">
              <a:solidFill>
                <a:srgbClr val="529DBE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29DBE"/>
                </a:solidFill>
              </a:rPr>
              <a:t>Unique and varied interpretations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529DBE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529DBE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529DBE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sz="2400" dirty="0" smtClean="0">
              <a:solidFill>
                <a:srgbClr val="529DBE"/>
              </a:solidFill>
            </a:endParaRPr>
          </a:p>
          <a:p>
            <a:pPr algn="l"/>
            <a:endParaRPr lang="en-US" sz="800" dirty="0" smtClean="0">
              <a:solidFill>
                <a:srgbClr val="529DBE"/>
              </a:solidFill>
            </a:endParaRPr>
          </a:p>
          <a:p>
            <a:pPr algn="l"/>
            <a:r>
              <a:rPr lang="en-US" dirty="0">
                <a:solidFill>
                  <a:srgbClr val="529DBE"/>
                </a:solidFill>
              </a:rPr>
              <a:t>	</a:t>
            </a:r>
            <a:r>
              <a:rPr lang="en-US" dirty="0" smtClean="0">
                <a:solidFill>
                  <a:srgbClr val="529DBE"/>
                </a:solidFill>
              </a:rPr>
              <a:t>			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4800600" y="548015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9pPr>
          </a:lstStyle>
          <a:p>
            <a:pPr eaLnBrk="1" hangingPunct="1"/>
            <a:r>
              <a:rPr lang="en-US" sz="2800" b="1" kern="0" dirty="0" smtClean="0">
                <a:solidFill>
                  <a:srgbClr val="FFFFFF"/>
                </a:solidFill>
              </a:rPr>
              <a:t>P&amp;Ps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025" y="3657600"/>
            <a:ext cx="3469821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4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368C4-955E-4B05-AE15-EF39BD9F5A81}" type="slidenum">
              <a:rPr lang="en-US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28800"/>
            <a:ext cx="7162800" cy="4095750"/>
          </a:xfrm>
        </p:spPr>
        <p:txBody>
          <a:bodyPr/>
          <a:lstStyle/>
          <a:p>
            <a:pPr algn="l"/>
            <a:r>
              <a:rPr lang="en-US" dirty="0" smtClean="0"/>
              <a:t>Different “levels” of P&amp;Ps you may need: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29DBE"/>
                </a:solidFill>
              </a:rPr>
              <a:t>Organization-wide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29DBE"/>
                </a:solidFill>
              </a:rPr>
              <a:t>Department / Team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29DBE"/>
                </a:solidFill>
              </a:rPr>
              <a:t>Program-specific (i.e., AmeriCorps)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For program staff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For partner sites / sub-recipients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29DBE"/>
                </a:solidFill>
              </a:rPr>
              <a:t>For AmeriCorps members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4800600" y="548015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9pPr>
          </a:lstStyle>
          <a:p>
            <a:pPr eaLnBrk="1" hangingPunct="1"/>
            <a:r>
              <a:rPr lang="en-US" sz="2800" b="1" kern="0" dirty="0" smtClean="0">
                <a:solidFill>
                  <a:srgbClr val="FFFFFF"/>
                </a:solidFill>
              </a:rPr>
              <a:t>P&amp;Ps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488" y="3581400"/>
            <a:ext cx="3393511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4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368C4-955E-4B05-AE15-EF39BD9F5A81}" type="slidenum">
              <a:rPr lang="en-US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2133600"/>
            <a:ext cx="8458200" cy="4038600"/>
          </a:xfrm>
        </p:spPr>
        <p:txBody>
          <a:bodyPr numCol="2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529DBE"/>
                </a:solidFill>
              </a:rPr>
              <a:t>NSCHC Policy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529DBE"/>
                </a:solidFill>
              </a:rPr>
              <a:t>Prohibited Activities Policy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529DBE"/>
                </a:solidFill>
              </a:rPr>
              <a:t>Member Timekeeping Policy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29DBE"/>
                </a:solidFill>
              </a:rPr>
              <a:t>Member File Audit Policy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529DBE"/>
                </a:solidFill>
              </a:rPr>
              <a:t>Member Safety Policy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529DBE"/>
                </a:solidFill>
              </a:rPr>
              <a:t>Member Training Policy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29DBE"/>
                </a:solidFill>
              </a:rPr>
              <a:t>Member Service Agreement / Position Description Policy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529DBE"/>
                </a:solidFill>
              </a:rPr>
              <a:t>Site Supervisor Training Policy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529DBE"/>
                </a:solidFill>
              </a:rPr>
              <a:t>Member Disciplinary/Grievance Policy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529DBE"/>
                </a:solidFill>
              </a:rPr>
              <a:t>GED Support Services Policy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529DBE"/>
                </a:solidFill>
              </a:rPr>
              <a:t>Non-Discrimination Policy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529DBE"/>
                </a:solidFill>
              </a:rPr>
              <a:t>Fundraising Policy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529DBE"/>
                </a:solidFill>
              </a:rPr>
              <a:t>Enrollment/Exit Cycle Time Policy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529DBE"/>
                </a:solidFill>
              </a:rPr>
              <a:t>Tutoring Policy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529DBE"/>
                </a:solidFill>
              </a:rPr>
              <a:t>Branding Policy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529DBE"/>
                </a:solidFill>
              </a:rPr>
              <a:t>Civic Engagement Policy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529DBE"/>
                </a:solidFill>
              </a:rPr>
              <a:t>Non-Duplication/Non-Displacement Policy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529DBE"/>
                </a:solidFill>
              </a:rPr>
              <a:t>Reasonable Accommodation Policy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4800600" y="548015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9pPr>
          </a:lstStyle>
          <a:p>
            <a:pPr eaLnBrk="1" hangingPunct="1"/>
            <a:r>
              <a:rPr lang="en-US" sz="2800" b="1" kern="0" dirty="0" smtClean="0">
                <a:solidFill>
                  <a:srgbClr val="FFFFFF"/>
                </a:solidFill>
              </a:rPr>
              <a:t>P&amp;Ps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481426"/>
            <a:ext cx="6916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9900"/>
                </a:solidFill>
              </a:rPr>
              <a:t>Examples of AmeriCorps P&amp;Ps you need: </a:t>
            </a:r>
          </a:p>
        </p:txBody>
      </p:sp>
      <p:sp>
        <p:nvSpPr>
          <p:cNvPr id="7" name="Rectangle 6"/>
          <p:cNvSpPr/>
          <p:nvPr/>
        </p:nvSpPr>
        <p:spPr>
          <a:xfrm>
            <a:off x="4800600" y="5218093"/>
            <a:ext cx="342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9900"/>
                </a:solidFill>
              </a:rPr>
              <a:t>+ Accounting/Fiscal P&amp;Ps</a:t>
            </a:r>
            <a:endParaRPr lang="en-US" sz="28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4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368C4-955E-4B05-AE15-EF39BD9F5A81}" type="slidenum">
              <a:rPr lang="en-US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38200" y="1600200"/>
            <a:ext cx="2942492" cy="4648200"/>
          </a:xfrm>
        </p:spPr>
        <p:txBody>
          <a:bodyPr/>
          <a:lstStyle/>
          <a:p>
            <a:pPr algn="l"/>
            <a:r>
              <a:rPr lang="en-US" dirty="0" smtClean="0"/>
              <a:t>1. Plan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29DBE"/>
                </a:solidFill>
              </a:rPr>
              <a:t>Set schedules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29DBE"/>
                </a:solidFill>
              </a:rPr>
              <a:t>Choose a team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29DBE"/>
                </a:solidFill>
              </a:rPr>
              <a:t>Come up with realistic timeline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29DBE"/>
                </a:solidFill>
              </a:rPr>
              <a:t>Prioritize what’s needed most</a:t>
            </a:r>
          </a:p>
          <a:p>
            <a:pPr algn="l"/>
            <a:endParaRPr lang="en-US" sz="800" dirty="0" smtClean="0">
              <a:solidFill>
                <a:srgbClr val="529DBE"/>
              </a:solidFill>
            </a:endParaRPr>
          </a:p>
          <a:p>
            <a:endParaRPr lang="en-US" sz="1600" b="1" dirty="0" smtClean="0"/>
          </a:p>
          <a:p>
            <a:r>
              <a:rPr lang="en-US" sz="1600" b="1" dirty="0" smtClean="0"/>
              <a:t>Purpose:</a:t>
            </a:r>
            <a:r>
              <a:rPr lang="en-US" sz="1600" b="1" dirty="0" smtClean="0">
                <a:solidFill>
                  <a:srgbClr val="529DBE"/>
                </a:solidFill>
              </a:rPr>
              <a:t> </a:t>
            </a:r>
          </a:p>
          <a:p>
            <a:r>
              <a:rPr lang="en-US" sz="1600" b="1" dirty="0" smtClean="0"/>
              <a:t>Manage project and timeline to stay on track.</a:t>
            </a:r>
          </a:p>
          <a:p>
            <a:pPr algn="l"/>
            <a:r>
              <a:rPr lang="en-US" dirty="0">
                <a:solidFill>
                  <a:srgbClr val="529DBE"/>
                </a:solidFill>
              </a:rPr>
              <a:t>	</a:t>
            </a:r>
            <a:r>
              <a:rPr lang="en-US" dirty="0" smtClean="0">
                <a:solidFill>
                  <a:srgbClr val="529DBE"/>
                </a:solidFill>
              </a:rPr>
              <a:t>			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3048000" y="548015"/>
            <a:ext cx="586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9pPr>
          </a:lstStyle>
          <a:p>
            <a:pPr eaLnBrk="1" hangingPunct="1"/>
            <a:r>
              <a:rPr lang="en-US" sz="2800" b="1" kern="0" dirty="0" smtClean="0">
                <a:solidFill>
                  <a:srgbClr val="FFFFFF"/>
                </a:solidFill>
              </a:rPr>
              <a:t>Four Stages of Developing P&amp;Ps</a:t>
            </a:r>
          </a:p>
        </p:txBody>
      </p:sp>
      <p:sp>
        <p:nvSpPr>
          <p:cNvPr id="9" name="Subtitle 1"/>
          <p:cNvSpPr txBox="1">
            <a:spLocks/>
          </p:cNvSpPr>
          <p:nvPr/>
        </p:nvSpPr>
        <p:spPr bwMode="auto">
          <a:xfrm>
            <a:off x="4994500" y="1600200"/>
            <a:ext cx="370449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rgbClr val="FF99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529DBE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529DBE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529DBE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529DBE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rgbClr val="529DBE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rgbClr val="529DBE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rgbClr val="529DBE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rgbClr val="529DBE"/>
                </a:solidFill>
                <a:latin typeface="+mn-lt"/>
                <a:ea typeface="+mn-ea"/>
              </a:defRPr>
            </a:lvl9pPr>
          </a:lstStyle>
          <a:p>
            <a:pPr algn="l"/>
            <a:r>
              <a:rPr lang="en-US" kern="0" dirty="0" smtClean="0"/>
              <a:t>2. Analyze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rgbClr val="529DBE"/>
                </a:solidFill>
              </a:rPr>
              <a:t>Current State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rgbClr val="529DBE"/>
                </a:solidFill>
              </a:rPr>
              <a:t>Reasons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rgbClr val="529DBE"/>
                </a:solidFill>
              </a:rPr>
              <a:t>Goals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rgbClr val="529DBE"/>
                </a:solidFill>
              </a:rPr>
              <a:t>Audience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rgbClr val="529DBE"/>
                </a:solidFill>
              </a:rPr>
              <a:t>Topics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rgbClr val="529DBE"/>
                </a:solidFill>
              </a:rPr>
              <a:t>Urgency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rgbClr val="529DBE"/>
                </a:solidFill>
              </a:rPr>
              <a:t>Impact</a:t>
            </a:r>
            <a:endParaRPr lang="en-US" kern="0" dirty="0" smtClean="0">
              <a:solidFill>
                <a:srgbClr val="529DBE"/>
              </a:solidFill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rgbClr val="529DBE"/>
                </a:solidFill>
              </a:rPr>
              <a:t>Organizational </a:t>
            </a:r>
            <a:r>
              <a:rPr lang="en-US" sz="2400" kern="0" dirty="0">
                <a:solidFill>
                  <a:srgbClr val="529DBE"/>
                </a:solidFill>
              </a:rPr>
              <a:t>culture</a:t>
            </a:r>
          </a:p>
          <a:p>
            <a:pPr algn="l"/>
            <a:endParaRPr lang="en-US" sz="1600" b="1" kern="0" dirty="0" smtClean="0"/>
          </a:p>
          <a:p>
            <a:r>
              <a:rPr lang="en-US" sz="1600" b="1" kern="0" dirty="0" smtClean="0"/>
              <a:t>Purpose</a:t>
            </a:r>
            <a:r>
              <a:rPr lang="en-US" sz="1600" b="1" kern="0" dirty="0"/>
              <a:t>: Determine </a:t>
            </a:r>
            <a:r>
              <a:rPr lang="en-US" sz="1600" b="1" kern="0" dirty="0" smtClean="0"/>
              <a:t>tone, format, level of detail needed, and what </a:t>
            </a:r>
            <a:r>
              <a:rPr lang="en-US" sz="1600" b="1" kern="0" dirty="0"/>
              <a:t>needs to be revised vs. started from scratch. </a:t>
            </a:r>
            <a:endParaRPr lang="en-US" kern="0" dirty="0" smtClean="0"/>
          </a:p>
        </p:txBody>
      </p:sp>
      <p:sp>
        <p:nvSpPr>
          <p:cNvPr id="4" name="Striped Right Arrow 3"/>
          <p:cNvSpPr/>
          <p:nvPr/>
        </p:nvSpPr>
        <p:spPr bwMode="auto">
          <a:xfrm>
            <a:off x="3898392" y="3124200"/>
            <a:ext cx="978408" cy="484632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64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368C4-955E-4B05-AE15-EF39BD9F5A81}" type="slidenum">
              <a:rPr lang="en-US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14400" y="1524000"/>
            <a:ext cx="3288792" cy="4953000"/>
          </a:xfrm>
        </p:spPr>
        <p:txBody>
          <a:bodyPr/>
          <a:lstStyle/>
          <a:p>
            <a:pPr algn="l"/>
            <a:r>
              <a:rPr lang="en-US" dirty="0" smtClean="0"/>
              <a:t>3. Research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29DBE"/>
                </a:solidFill>
              </a:rPr>
              <a:t>Use content experts </a:t>
            </a:r>
            <a:r>
              <a:rPr lang="en-US" sz="1600" dirty="0" smtClean="0">
                <a:solidFill>
                  <a:srgbClr val="529DBE"/>
                </a:solidFill>
              </a:rPr>
              <a:t>(i.e., people who do the job and will use the P&amp;P)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29DBE"/>
                </a:solidFill>
              </a:rPr>
              <a:t>Meet, interview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29DBE"/>
                </a:solidFill>
              </a:rPr>
              <a:t>Read / study everything related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29DBE"/>
                </a:solidFill>
              </a:rPr>
              <a:t>Solicit input in writing</a:t>
            </a:r>
          </a:p>
          <a:p>
            <a:pPr algn="l"/>
            <a:endParaRPr lang="en-US" sz="800" dirty="0" smtClean="0">
              <a:solidFill>
                <a:srgbClr val="529DBE"/>
              </a:solidFill>
            </a:endParaRPr>
          </a:p>
          <a:p>
            <a:r>
              <a:rPr lang="en-US" sz="1600" b="1" dirty="0" smtClean="0"/>
              <a:t>Purpose: </a:t>
            </a:r>
          </a:p>
          <a:p>
            <a:r>
              <a:rPr lang="en-US" sz="1600" b="1" dirty="0" smtClean="0"/>
              <a:t>Get all necessary background information and participation</a:t>
            </a:r>
            <a:endParaRPr lang="en-US" dirty="0" smtClean="0"/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3048000" y="548015"/>
            <a:ext cx="586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itchFamily="-32" charset="0"/>
                <a:ea typeface="ＭＳ Ｐゴシック" pitchFamily="-32" charset="-128"/>
              </a:defRPr>
            </a:lvl9pPr>
          </a:lstStyle>
          <a:p>
            <a:pPr eaLnBrk="1" hangingPunct="1"/>
            <a:r>
              <a:rPr lang="en-US" sz="2800" b="1" kern="0" dirty="0" smtClean="0">
                <a:solidFill>
                  <a:srgbClr val="FFFFFF"/>
                </a:solidFill>
              </a:rPr>
              <a:t>Four Stages of Developing P&amp;Ps</a:t>
            </a:r>
          </a:p>
        </p:txBody>
      </p:sp>
      <p:sp>
        <p:nvSpPr>
          <p:cNvPr id="4" name="Striped Right Arrow 3"/>
          <p:cNvSpPr/>
          <p:nvPr/>
        </p:nvSpPr>
        <p:spPr bwMode="auto">
          <a:xfrm>
            <a:off x="4267200" y="3124200"/>
            <a:ext cx="978408" cy="484632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Subtitle 1"/>
          <p:cNvSpPr txBox="1">
            <a:spLocks/>
          </p:cNvSpPr>
          <p:nvPr/>
        </p:nvSpPr>
        <p:spPr bwMode="auto">
          <a:xfrm>
            <a:off x="5410200" y="1524000"/>
            <a:ext cx="3429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rgbClr val="FF99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529DBE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529DBE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529DBE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529DBE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rgbClr val="529DBE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rgbClr val="529DBE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rgbClr val="529DBE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rgbClr val="529DBE"/>
                </a:solidFill>
                <a:latin typeface="+mn-lt"/>
                <a:ea typeface="+mn-ea"/>
              </a:defRPr>
            </a:lvl9pPr>
          </a:lstStyle>
          <a:p>
            <a:pPr algn="l"/>
            <a:r>
              <a:rPr lang="en-US" kern="0" dirty="0" smtClean="0"/>
              <a:t>4. Pre-Write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rgbClr val="529DBE"/>
                </a:solidFill>
              </a:rPr>
              <a:t>Mind-map, flow chart, or bullet points</a:t>
            </a:r>
            <a:endParaRPr lang="en-US" sz="1600" kern="0" dirty="0" smtClean="0">
              <a:solidFill>
                <a:srgbClr val="529DBE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rgbClr val="529DBE"/>
                </a:solidFill>
              </a:rPr>
              <a:t>Generate basic content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rgbClr val="529DBE"/>
                </a:solidFill>
              </a:rPr>
              <a:t>Organize info for P&amp;P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rgbClr val="529DBE"/>
                </a:solidFill>
              </a:rPr>
              <a:t>Put in the correct order/sequence</a:t>
            </a:r>
          </a:p>
          <a:p>
            <a:pPr algn="l"/>
            <a:endParaRPr lang="en-US" sz="800" kern="0" dirty="0" smtClean="0">
              <a:solidFill>
                <a:srgbClr val="529DBE"/>
              </a:solidFill>
            </a:endParaRPr>
          </a:p>
          <a:p>
            <a:r>
              <a:rPr lang="en-US" sz="1600" b="1" kern="0" dirty="0" smtClean="0"/>
              <a:t>Purpose: </a:t>
            </a:r>
          </a:p>
          <a:p>
            <a:r>
              <a:rPr lang="en-US" sz="1600" b="1" kern="0" dirty="0" smtClean="0"/>
              <a:t>Write down the basic content and message before worrying about how to write it.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74537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7" grpId="0" build="allAtOnce"/>
    </p:bldLst>
  </p:timing>
</p:sld>
</file>

<file path=ppt/theme/theme1.xml><?xml version="1.0" encoding="utf-8"?>
<a:theme xmlns:a="http://schemas.openxmlformats.org/drawingml/2006/main" name="osf">
  <a:themeElements>
    <a:clrScheme name="os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sf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s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773</Words>
  <Application>Microsoft Office PowerPoint</Application>
  <PresentationFormat>On-screen Show (4:3)</PresentationFormat>
  <Paragraphs>259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Calibri</vt:lpstr>
      <vt:lpstr>Helvetica</vt:lpstr>
      <vt:lpstr>osf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Action Plan</vt:lpstr>
      <vt:lpstr>Questions</vt:lpstr>
      <vt:lpstr>Closing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Steinberg</dc:creator>
  <cp:lastModifiedBy>Emily Steinberg</cp:lastModifiedBy>
  <cp:revision>46</cp:revision>
  <dcterms:created xsi:type="dcterms:W3CDTF">2014-12-04T15:43:02Z</dcterms:created>
  <dcterms:modified xsi:type="dcterms:W3CDTF">2017-03-01T02:10:25Z</dcterms:modified>
</cp:coreProperties>
</file>